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6"/>
  </p:notesMasterIdLst>
  <p:sldIdLst>
    <p:sldId id="256" r:id="rId2"/>
    <p:sldId id="280" r:id="rId3"/>
    <p:sldId id="434" r:id="rId4"/>
    <p:sldId id="406" r:id="rId5"/>
    <p:sldId id="433" r:id="rId6"/>
    <p:sldId id="407" r:id="rId7"/>
    <p:sldId id="316" r:id="rId8"/>
    <p:sldId id="435" r:id="rId9"/>
    <p:sldId id="431" r:id="rId10"/>
    <p:sldId id="432" r:id="rId11"/>
    <p:sldId id="353" r:id="rId12"/>
    <p:sldId id="291" r:id="rId13"/>
    <p:sldId id="294" r:id="rId14"/>
    <p:sldId id="409" r:id="rId15"/>
    <p:sldId id="410" r:id="rId16"/>
    <p:sldId id="411" r:id="rId17"/>
    <p:sldId id="416" r:id="rId18"/>
    <p:sldId id="425" r:id="rId19"/>
    <p:sldId id="417" r:id="rId20"/>
    <p:sldId id="427" r:id="rId21"/>
    <p:sldId id="418" r:id="rId22"/>
    <p:sldId id="428" r:id="rId23"/>
    <p:sldId id="419" r:id="rId24"/>
    <p:sldId id="421" r:id="rId25"/>
    <p:sldId id="422" r:id="rId26"/>
    <p:sldId id="423" r:id="rId27"/>
    <p:sldId id="395" r:id="rId28"/>
    <p:sldId id="394" r:id="rId29"/>
    <p:sldId id="429" r:id="rId30"/>
    <p:sldId id="430" r:id="rId31"/>
    <p:sldId id="426" r:id="rId32"/>
    <p:sldId id="420" r:id="rId33"/>
    <p:sldId id="424" r:id="rId34"/>
    <p:sldId id="393" r:id="rId3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4"/>
    <p:restoredTop sz="94778"/>
  </p:normalViewPr>
  <p:slideViewPr>
    <p:cSldViewPr snapToGrid="0" snapToObjects="1">
      <p:cViewPr varScale="1">
        <p:scale>
          <a:sx n="62" d="100"/>
          <a:sy n="62" d="100"/>
        </p:scale>
        <p:origin x="224" y="6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D4999-5D35-8B42-B6B5-2FEB9BFE7AB8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68E7-66F3-AB42-8609-EC5F53621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18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2953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383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44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6609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34690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6494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480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784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859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80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545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19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5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6589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245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61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04-01-2021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A1 </a:t>
            </a:r>
            <a:r>
              <a:rPr lang="nl-NL" dirty="0" err="1"/>
              <a:t>conversation</a:t>
            </a:r>
            <a:r>
              <a:rPr lang="nl-NL" dirty="0"/>
              <a:t> &amp; </a:t>
            </a:r>
            <a:r>
              <a:rPr lang="nl-NL" dirty="0" err="1"/>
              <a:t>speaking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5610113"/>
          </a:xfrm>
        </p:spPr>
        <p:txBody>
          <a:bodyPr>
            <a:noAutofit/>
          </a:bodyPr>
          <a:lstStyle/>
          <a:p>
            <a:r>
              <a:rPr lang="nl-NL" sz="3200" dirty="0"/>
              <a:t>Nee, ik heb weinig gegeten.</a:t>
            </a:r>
          </a:p>
          <a:p>
            <a:r>
              <a:rPr lang="nl-NL" sz="3200" i="1" dirty="0"/>
              <a:t>No, I </a:t>
            </a:r>
            <a:r>
              <a:rPr lang="nl-NL" sz="3200" i="1" dirty="0" err="1"/>
              <a:t>ate</a:t>
            </a:r>
            <a:r>
              <a:rPr lang="nl-NL" sz="3200" i="1" dirty="0"/>
              <a:t> </a:t>
            </a:r>
            <a:r>
              <a:rPr lang="nl-NL" sz="3200" i="1" dirty="0" err="1"/>
              <a:t>little</a:t>
            </a:r>
            <a:r>
              <a:rPr lang="nl-NL" sz="3200" i="1" dirty="0"/>
              <a:t>.</a:t>
            </a:r>
          </a:p>
          <a:p>
            <a:endParaRPr lang="nl-NL" sz="800" dirty="0"/>
          </a:p>
          <a:p>
            <a:r>
              <a:rPr lang="nl-NL" sz="3200" dirty="0"/>
              <a:t>Er was maar weinig rijst.</a:t>
            </a:r>
          </a:p>
          <a:p>
            <a:r>
              <a:rPr lang="nl-NL" sz="3200" i="1" dirty="0" err="1"/>
              <a:t>There</a:t>
            </a:r>
            <a:r>
              <a:rPr lang="nl-NL" sz="3200" i="1" dirty="0"/>
              <a:t> was </a:t>
            </a:r>
            <a:r>
              <a:rPr lang="nl-NL" sz="3200" i="1" dirty="0" err="1"/>
              <a:t>only</a:t>
            </a:r>
            <a:r>
              <a:rPr lang="nl-NL" sz="3200" i="1" dirty="0"/>
              <a:t> </a:t>
            </a:r>
            <a:r>
              <a:rPr lang="nl-NL" sz="3200" i="1" dirty="0" err="1"/>
              <a:t>little</a:t>
            </a:r>
            <a:r>
              <a:rPr lang="nl-NL" sz="3200" i="1" dirty="0"/>
              <a:t> </a:t>
            </a:r>
            <a:r>
              <a:rPr lang="nl-NL" sz="3200" i="1" dirty="0" err="1"/>
              <a:t>rice</a:t>
            </a:r>
            <a:r>
              <a:rPr lang="nl-NL" sz="3200" i="1" dirty="0"/>
              <a:t>.</a:t>
            </a:r>
          </a:p>
          <a:p>
            <a:endParaRPr lang="nl-NL" sz="800" dirty="0"/>
          </a:p>
          <a:p>
            <a:r>
              <a:rPr lang="nl-NL" sz="3200" dirty="0"/>
              <a:t>En we hadden weinig tijd.</a:t>
            </a:r>
          </a:p>
          <a:p>
            <a:r>
              <a:rPr lang="nl-NL" sz="3200" i="1" dirty="0" err="1"/>
              <a:t>And</a:t>
            </a:r>
            <a:r>
              <a:rPr lang="nl-NL" sz="3200" i="1" dirty="0"/>
              <a:t> we had </a:t>
            </a:r>
            <a:r>
              <a:rPr lang="nl-NL" sz="3200" i="1" dirty="0" err="1"/>
              <a:t>little</a:t>
            </a:r>
            <a:r>
              <a:rPr lang="nl-NL" sz="3200" i="1" dirty="0"/>
              <a:t> time.</a:t>
            </a:r>
          </a:p>
          <a:p>
            <a:endParaRPr lang="nl-NL" sz="800" dirty="0"/>
          </a:p>
          <a:p>
            <a:r>
              <a:rPr lang="nl-NL" sz="3200" dirty="0"/>
              <a:t>Maar er waren wel veel drankjes.</a:t>
            </a:r>
          </a:p>
          <a:p>
            <a:r>
              <a:rPr lang="nl-NL" sz="3200" i="1" dirty="0"/>
              <a:t>But </a:t>
            </a:r>
            <a:r>
              <a:rPr lang="nl-NL" sz="3200" i="1" dirty="0" err="1"/>
              <a:t>there</a:t>
            </a:r>
            <a:r>
              <a:rPr lang="nl-NL" sz="3200" i="1" dirty="0"/>
              <a:t> </a:t>
            </a:r>
            <a:r>
              <a:rPr lang="nl-NL" sz="3200" i="1" dirty="0" err="1"/>
              <a:t>were</a:t>
            </a:r>
            <a:r>
              <a:rPr lang="nl-NL" sz="3200" i="1" dirty="0"/>
              <a:t> </a:t>
            </a:r>
            <a:r>
              <a:rPr lang="nl-NL" sz="3200" i="1" dirty="0" err="1"/>
              <a:t>many</a:t>
            </a:r>
            <a:r>
              <a:rPr lang="nl-NL" sz="3200" i="1" dirty="0"/>
              <a:t>/a lot of drinks.</a:t>
            </a:r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Exercise</a:t>
            </a:r>
            <a:r>
              <a:rPr lang="nl-NL" sz="6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6407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voorzetsels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02778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08529AE-0E8D-A543-9309-853EA686474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02136" y="236669"/>
          <a:ext cx="9606579" cy="4409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8118">
                  <a:extLst>
                    <a:ext uri="{9D8B030D-6E8A-4147-A177-3AD203B41FA5}">
                      <a16:colId xmlns:a16="http://schemas.microsoft.com/office/drawing/2014/main" val="2314537950"/>
                    </a:ext>
                  </a:extLst>
                </a:gridCol>
                <a:gridCol w="3628987">
                  <a:extLst>
                    <a:ext uri="{9D8B030D-6E8A-4147-A177-3AD203B41FA5}">
                      <a16:colId xmlns:a16="http://schemas.microsoft.com/office/drawing/2014/main" val="152408407"/>
                    </a:ext>
                  </a:extLst>
                </a:gridCol>
                <a:gridCol w="4649474">
                  <a:extLst>
                    <a:ext uri="{9D8B030D-6E8A-4147-A177-3AD203B41FA5}">
                      <a16:colId xmlns:a16="http://schemas.microsoft.com/office/drawing/2014/main" val="1992002007"/>
                    </a:ext>
                  </a:extLst>
                </a:gridCol>
              </a:tblGrid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err="1">
                          <a:effectLst/>
                        </a:rPr>
                        <a:t>Voor-zetsels</a:t>
                      </a:r>
                      <a:r>
                        <a:rPr lang="nl-NL" sz="1800" dirty="0">
                          <a:effectLst/>
                        </a:rPr>
                        <a:t> van tijd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Gebruik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621177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Bij specifieke 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train will arrive at 12.00 pm.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3121654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niet-specifieke 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 likes jogging in the morning.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489840"/>
                  </a:ext>
                </a:extLst>
              </a:tr>
              <a:tr h="1379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dagen en data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We’re having a party on the first of March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We’re leaving on Monday.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 always have a special dinner on Christmas day.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269553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for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Gedurende een tijd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She’s worked here for five years.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868922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since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Sinds een (bepaalde) tijd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She’s worked here since 2015.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291614"/>
                  </a:ext>
                </a:extLst>
              </a:tr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to/past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kloktijden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It’s a quarter to ten.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It’s a quarter past ten.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435048"/>
                  </a:ext>
                </a:extLst>
              </a:tr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from -until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Van …. tot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I’d like to stay from Monday until Friday.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457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251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F517E16-6E2C-0045-AB54-D9954CB4C42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37590" y="462579"/>
          <a:ext cx="9466729" cy="4390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783">
                  <a:extLst>
                    <a:ext uri="{9D8B030D-6E8A-4147-A177-3AD203B41FA5}">
                      <a16:colId xmlns:a16="http://schemas.microsoft.com/office/drawing/2014/main" val="3876941748"/>
                    </a:ext>
                  </a:extLst>
                </a:gridCol>
                <a:gridCol w="3576158">
                  <a:extLst>
                    <a:ext uri="{9D8B030D-6E8A-4147-A177-3AD203B41FA5}">
                      <a16:colId xmlns:a16="http://schemas.microsoft.com/office/drawing/2014/main" val="3549566764"/>
                    </a:ext>
                  </a:extLst>
                </a:gridCol>
                <a:gridCol w="4581788">
                  <a:extLst>
                    <a:ext uri="{9D8B030D-6E8A-4147-A177-3AD203B41FA5}">
                      <a16:colId xmlns:a16="http://schemas.microsoft.com/office/drawing/2014/main" val="3635628427"/>
                    </a:ext>
                  </a:extLst>
                </a:gridCol>
              </a:tblGrid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err="1">
                          <a:effectLst/>
                        </a:rPr>
                        <a:t>Voor-zetsels</a:t>
                      </a:r>
                      <a:r>
                        <a:rPr lang="nl-NL" sz="1800" dirty="0">
                          <a:effectLst/>
                        </a:rPr>
                        <a:t> van plaats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Gebruik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481683"/>
                  </a:ext>
                </a:extLst>
              </a:tr>
              <a:tr h="1070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Op (als je bedoelt in een gebouw)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He’s working late at the office. </a:t>
                      </a:r>
                      <a:r>
                        <a:rPr lang="nl-NL" sz="1800">
                          <a:effectLst/>
                        </a:rPr>
                        <a:t>(op kantoor; maar hij zit er niet bovenop, dus at)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993868"/>
                  </a:ext>
                </a:extLst>
              </a:tr>
              <a:tr h="1070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 (als je bedoelt in een gebouw/plaats)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There’s a bar in the building.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 likes jogging in the park.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 lives in Tilburg.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3449374"/>
                  </a:ext>
                </a:extLst>
              </a:tr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Op (als je bedoelt bovenop een gebouw)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There’s a rooftop bar on the building.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9842011"/>
                  </a:ext>
                </a:extLst>
              </a:tr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by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Met (om aan te geven welk vervoersmiddel je gebruikt)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I’m travelling by train/car/bike/plane.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1579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983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rangtelwoorden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337139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5236040"/>
          </a:xfrm>
        </p:spPr>
        <p:txBody>
          <a:bodyPr>
            <a:no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child</a:t>
            </a:r>
            <a:r>
              <a:rPr lang="nl-NL" sz="3200" dirty="0"/>
              <a:t> </a:t>
            </a:r>
            <a:r>
              <a:rPr lang="nl-NL" sz="3200" dirty="0" err="1"/>
              <a:t>turned</a:t>
            </a:r>
            <a:r>
              <a:rPr lang="nl-NL" sz="3200" dirty="0"/>
              <a:t> </a:t>
            </a:r>
            <a:r>
              <a:rPr lang="nl-NL" sz="3200" dirty="0" err="1"/>
              <a:t>one</a:t>
            </a:r>
            <a:r>
              <a:rPr lang="nl-NL" sz="3200" dirty="0"/>
              <a:t>	- 	It was his first </a:t>
            </a:r>
            <a:r>
              <a:rPr lang="nl-NL" sz="3200" dirty="0" err="1"/>
              <a:t>birthday</a:t>
            </a:r>
            <a:r>
              <a:rPr lang="nl-NL" sz="3200" dirty="0"/>
              <a:t>.</a:t>
            </a:r>
          </a:p>
          <a:p>
            <a:endParaRPr lang="nl-NL" sz="3200" dirty="0"/>
          </a:p>
          <a:p>
            <a:r>
              <a:rPr lang="nl-NL" sz="3200" dirty="0"/>
              <a:t>First – eerst	</a:t>
            </a:r>
            <a:r>
              <a:rPr lang="nl-NL" sz="3200" dirty="0" err="1"/>
              <a:t>Twenty</a:t>
            </a:r>
            <a:r>
              <a:rPr lang="nl-NL" sz="3200" dirty="0"/>
              <a:t>-first - eenentwintigste</a:t>
            </a:r>
          </a:p>
          <a:p>
            <a:r>
              <a:rPr lang="nl-NL" sz="3200" dirty="0"/>
              <a:t>Second – tweede</a:t>
            </a:r>
          </a:p>
          <a:p>
            <a:r>
              <a:rPr lang="nl-NL" sz="3200" dirty="0" err="1"/>
              <a:t>Third</a:t>
            </a:r>
            <a:r>
              <a:rPr lang="nl-NL" sz="3200" dirty="0"/>
              <a:t> – derde</a:t>
            </a:r>
          </a:p>
          <a:p>
            <a:r>
              <a:rPr lang="nl-NL" sz="3200" dirty="0" err="1"/>
              <a:t>Fourth</a:t>
            </a:r>
            <a:r>
              <a:rPr lang="nl-NL" sz="3200" dirty="0"/>
              <a:t> – vierde</a:t>
            </a:r>
          </a:p>
          <a:p>
            <a:r>
              <a:rPr lang="nl-NL" sz="3200" dirty="0" err="1"/>
              <a:t>Fifth</a:t>
            </a:r>
            <a:r>
              <a:rPr lang="nl-NL" sz="3200" dirty="0"/>
              <a:t> – vijfde</a:t>
            </a:r>
          </a:p>
          <a:p>
            <a:r>
              <a:rPr lang="nl-NL" sz="3200" dirty="0" err="1"/>
              <a:t>Sixth</a:t>
            </a:r>
            <a:r>
              <a:rPr lang="nl-NL" sz="3200" dirty="0"/>
              <a:t> – zesde</a:t>
            </a:r>
          </a:p>
          <a:p>
            <a:r>
              <a:rPr lang="nl-NL" sz="3200" dirty="0" err="1"/>
              <a:t>Eleventh</a:t>
            </a:r>
            <a:r>
              <a:rPr lang="nl-NL" sz="3200" dirty="0"/>
              <a:t> - elfde</a:t>
            </a: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telwoord - rangtelwoord</a:t>
            </a:r>
          </a:p>
        </p:txBody>
      </p:sp>
    </p:spTree>
    <p:extLst>
      <p:ext uri="{BB962C8B-B14F-4D97-AF65-F5344CB8AC3E}">
        <p14:creationId xmlns:p14="http://schemas.microsoft.com/office/powerpoint/2010/main" val="109584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5610113"/>
          </a:xfrm>
        </p:spPr>
        <p:txBody>
          <a:bodyPr>
            <a:noAutofit/>
          </a:bodyPr>
          <a:lstStyle/>
          <a:p>
            <a:r>
              <a:rPr lang="nl-NL" sz="3200" dirty="0"/>
              <a:t>It’s </a:t>
            </a:r>
            <a:r>
              <a:rPr lang="nl-NL" sz="3200" dirty="0" err="1"/>
              <a:t>one</a:t>
            </a:r>
            <a:r>
              <a:rPr lang="nl-NL" sz="3200" dirty="0"/>
              <a:t> </a:t>
            </a:r>
            <a:r>
              <a:rPr lang="nl-NL" sz="3200" dirty="0" err="1"/>
              <a:t>o’clock</a:t>
            </a:r>
            <a:r>
              <a:rPr lang="nl-NL" sz="3200" dirty="0"/>
              <a:t>. It’s 1am/</a:t>
            </a:r>
            <a:r>
              <a:rPr lang="nl-NL" sz="3200" dirty="0" err="1"/>
              <a:t>pm</a:t>
            </a:r>
            <a:endParaRPr lang="nl-NL" sz="3200" dirty="0"/>
          </a:p>
          <a:p>
            <a:endParaRPr lang="nl-NL" sz="800" dirty="0"/>
          </a:p>
          <a:p>
            <a:r>
              <a:rPr lang="nl-NL" sz="3200" dirty="0"/>
              <a:t>It’s half past 4. It’s 4.30am/</a:t>
            </a:r>
            <a:r>
              <a:rPr lang="nl-NL" sz="3200" dirty="0" err="1"/>
              <a:t>pm</a:t>
            </a:r>
            <a:endParaRPr lang="nl-NL" sz="3200" dirty="0"/>
          </a:p>
          <a:p>
            <a:r>
              <a:rPr lang="nl-NL" sz="3200" dirty="0"/>
              <a:t>It’s half 4. It’s 4.30am/</a:t>
            </a:r>
            <a:r>
              <a:rPr lang="nl-NL" sz="3200" dirty="0" err="1"/>
              <a:t>pm</a:t>
            </a:r>
            <a:endParaRPr lang="nl-NL" sz="3200" dirty="0"/>
          </a:p>
          <a:p>
            <a:endParaRPr lang="nl-NL" sz="800" dirty="0"/>
          </a:p>
          <a:p>
            <a:r>
              <a:rPr lang="nl-NL" sz="3200" dirty="0"/>
              <a:t>It’s a </a:t>
            </a:r>
            <a:r>
              <a:rPr lang="nl-NL" sz="3200" dirty="0" err="1"/>
              <a:t>quarter</a:t>
            </a:r>
            <a:r>
              <a:rPr lang="nl-NL" sz="3200" dirty="0"/>
              <a:t> past </a:t>
            </a:r>
            <a:r>
              <a:rPr lang="nl-NL" sz="3200" dirty="0" err="1"/>
              <a:t>two</a:t>
            </a:r>
            <a:r>
              <a:rPr lang="nl-NL" sz="3200" dirty="0"/>
              <a:t>. It’s 2.15am/</a:t>
            </a:r>
            <a:r>
              <a:rPr lang="nl-NL" sz="3200" dirty="0" err="1"/>
              <a:t>pm</a:t>
            </a:r>
            <a:endParaRPr lang="nl-NL" sz="3200" dirty="0"/>
          </a:p>
          <a:p>
            <a:r>
              <a:rPr lang="nl-NL" sz="3200" dirty="0"/>
              <a:t>It’s a </a:t>
            </a:r>
            <a:r>
              <a:rPr lang="nl-NL" sz="3200" dirty="0" err="1"/>
              <a:t>quarter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twelve</a:t>
            </a:r>
            <a:r>
              <a:rPr lang="nl-NL" sz="3200" dirty="0"/>
              <a:t>. It’s 11.45am/</a:t>
            </a:r>
            <a:r>
              <a:rPr lang="nl-NL" sz="3200" dirty="0" err="1"/>
              <a:t>pm</a:t>
            </a:r>
            <a:endParaRPr lang="nl-NL" sz="3200" dirty="0"/>
          </a:p>
          <a:p>
            <a:endParaRPr lang="nl-NL" sz="800" dirty="0"/>
          </a:p>
          <a:p>
            <a:r>
              <a:rPr lang="nl-NL" sz="3200" dirty="0"/>
              <a:t>It’s </a:t>
            </a:r>
            <a:r>
              <a:rPr lang="nl-NL" sz="3200" dirty="0" err="1"/>
              <a:t>noon</a:t>
            </a:r>
            <a:endParaRPr lang="nl-NL" sz="3200" dirty="0"/>
          </a:p>
          <a:p>
            <a:r>
              <a:rPr lang="nl-NL" sz="3200" dirty="0"/>
              <a:t>It’s </a:t>
            </a:r>
            <a:r>
              <a:rPr lang="nl-NL" sz="3200" dirty="0" err="1"/>
              <a:t>midnight</a:t>
            </a:r>
            <a:endParaRPr lang="nl-NL" sz="32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Telling time</a:t>
            </a:r>
          </a:p>
        </p:txBody>
      </p:sp>
    </p:spTree>
    <p:extLst>
      <p:ext uri="{BB962C8B-B14F-4D97-AF65-F5344CB8AC3E}">
        <p14:creationId xmlns:p14="http://schemas.microsoft.com/office/powerpoint/2010/main" val="1827139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Doing</a:t>
            </a:r>
            <a:r>
              <a:rPr lang="nl-NL" dirty="0"/>
              <a:t> business</a:t>
            </a:r>
          </a:p>
        </p:txBody>
      </p:sp>
    </p:spTree>
    <p:extLst>
      <p:ext uri="{BB962C8B-B14F-4D97-AF65-F5344CB8AC3E}">
        <p14:creationId xmlns:p14="http://schemas.microsoft.com/office/powerpoint/2010/main" val="3787513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I </a:t>
            </a:r>
            <a:r>
              <a:rPr lang="nl-NL" sz="6000" dirty="0" err="1"/>
              <a:t>don’t</a:t>
            </a:r>
            <a:r>
              <a:rPr lang="nl-NL" sz="6000" dirty="0"/>
              <a:t> </a:t>
            </a:r>
            <a:r>
              <a:rPr lang="nl-NL" sz="6000" dirty="0" err="1"/>
              <a:t>understand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568264"/>
              </p:ext>
            </p:extLst>
          </p:nvPr>
        </p:nvGraphicFramePr>
        <p:xfrm>
          <a:off x="2254422" y="1247886"/>
          <a:ext cx="9237362" cy="5082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50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497860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95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spreek niet zo goed Engels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don’t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English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well.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Kunt u dat herhalen?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Kunt u iets langzamer spreken?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more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slowly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Sorry, ik begrijp het niet.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sorry, 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don’t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 bedoel je?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je dat voor me omschrijven?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6972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915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Travelling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54422" y="1247886"/>
          <a:ext cx="9237362" cy="5082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50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497860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95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Vertrek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trein vertrekt om 10.15u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Dep. –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departure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train </a:t>
                      </a:r>
                      <a:r>
                        <a:rPr lang="nl-NL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departs</a:t>
                      </a:r>
                      <a:r>
                        <a:rPr lang="nl-NL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10.15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Aankomst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trein komt aan om 10.45u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Arr. –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arrival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train </a:t>
                      </a:r>
                      <a:r>
                        <a:rPr lang="nl-NL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arrives</a:t>
                      </a:r>
                      <a:r>
                        <a:rPr lang="nl-NL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10.45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endParaRPr lang="nl-NL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reis duurt 30 minuten.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nl-NL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(dur.) of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trip is 30 minutes.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trein gaat van London naar Oxford.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train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travels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</a:t>
                      </a:r>
                      <a:r>
                        <a:rPr lang="nl-NL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London </a:t>
                      </a:r>
                      <a:r>
                        <a:rPr lang="nl-NL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Oxford.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moeten overstappen in Cambridge.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Cambridge.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heb mijn trein gemist, welke moet ik nu nemen?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missed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train.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train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catch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now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6972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845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Speaking</a:t>
            </a:r>
            <a:r>
              <a:rPr lang="nl-NL" dirty="0"/>
              <a:t> Test </a:t>
            </a:r>
            <a:r>
              <a:rPr lang="nl-NL" dirty="0" err="1"/>
              <a:t>conversation</a:t>
            </a:r>
            <a:r>
              <a:rPr lang="nl-NL" dirty="0"/>
              <a:t> &amp; </a:t>
            </a:r>
            <a:r>
              <a:rPr lang="nl-NL" dirty="0" err="1"/>
              <a:t>presentation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878254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Travelling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159622"/>
              </p:ext>
            </p:extLst>
          </p:nvPr>
        </p:nvGraphicFramePr>
        <p:xfrm>
          <a:off x="2254422" y="1247886"/>
          <a:ext cx="9237362" cy="5064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50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497860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95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496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mijn vlucht op tijd?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flight on time?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540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Wanneer gaat de gate open?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does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gate open?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Waar haal ik mijn bagage op?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I collect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baggage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luggage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507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 kan ik perron 2 vinden?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platform 2?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Waar kan ik de bus naar Parijs vinden?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I catch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bus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Paris?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Hoeveel kost een kaartje naar Brighton?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much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Brighton?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6972156"/>
                  </a:ext>
                </a:extLst>
              </a:tr>
              <a:tr h="7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Pardon, ik moet er hier uit.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Excuse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me,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stop.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6208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889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904718"/>
          </a:xfrm>
        </p:spPr>
        <p:txBody>
          <a:bodyPr>
            <a:normAutofit/>
          </a:bodyPr>
          <a:lstStyle/>
          <a:p>
            <a:r>
              <a:rPr lang="nl-NL" sz="6000" dirty="0" err="1"/>
              <a:t>Asking</a:t>
            </a:r>
            <a:r>
              <a:rPr lang="nl-NL" sz="6000" dirty="0"/>
              <a:t> </a:t>
            </a:r>
            <a:r>
              <a:rPr lang="nl-NL" sz="6000" dirty="0" err="1"/>
              <a:t>for</a:t>
            </a:r>
            <a:r>
              <a:rPr lang="nl-NL" sz="6000" dirty="0"/>
              <a:t> </a:t>
            </a:r>
            <a:r>
              <a:rPr lang="nl-NL" sz="6000" dirty="0" err="1"/>
              <a:t>directions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54421" y="1247887"/>
          <a:ext cx="9487306" cy="4965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653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743653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Pardon, mag ik u iets vragen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Excuse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me,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ask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question?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466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Weet u de weg naar…?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way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519139"/>
                  </a:ext>
                </a:extLst>
              </a:tr>
              <a:tr h="562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u me helpen bij het vinden van…?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help me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483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u me de weg wijzen naar….?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show me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way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show me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Hoe kom ik bij….?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do I get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Bedankt voor de routebeschrijving!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Thank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showing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way!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Thank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directions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0591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Kunt u me vertellen waar ik …. kan vinden?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tell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Hoe kom ik bij de dichtstbijzijnde ….?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do I get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nearest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…..?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0419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184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904718"/>
          </a:xfrm>
        </p:spPr>
        <p:txBody>
          <a:bodyPr>
            <a:normAutofit/>
          </a:bodyPr>
          <a:lstStyle/>
          <a:p>
            <a:r>
              <a:rPr lang="nl-NL" sz="6000" dirty="0" err="1"/>
              <a:t>Asking</a:t>
            </a:r>
            <a:r>
              <a:rPr lang="nl-NL" sz="6000" dirty="0"/>
              <a:t> </a:t>
            </a:r>
            <a:r>
              <a:rPr lang="nl-NL" sz="6000" dirty="0" err="1"/>
              <a:t>for</a:t>
            </a:r>
            <a:r>
              <a:rPr lang="nl-NL" sz="6000" dirty="0"/>
              <a:t> </a:t>
            </a:r>
            <a:r>
              <a:rPr lang="nl-NL" sz="6000" dirty="0" err="1"/>
              <a:t>directions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348710"/>
              </p:ext>
            </p:extLst>
          </p:nvPr>
        </p:nvGraphicFramePr>
        <p:xfrm>
          <a:off x="2254421" y="1247887"/>
          <a:ext cx="9487306" cy="333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653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743653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Waar is de kantine?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canteen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466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Waar zijn de toiletten?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toilets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519139"/>
                  </a:ext>
                </a:extLst>
              </a:tr>
              <a:tr h="562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Waar is de vergaderruimte?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meeting room?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483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Kunt u me de weg wijzen naar de printers?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show me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way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printers?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Waar kan ik mijn werkplek vinden?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workplace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Welke deur leidt naar de kantine?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door leads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canteen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0591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706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904718"/>
          </a:xfrm>
        </p:spPr>
        <p:txBody>
          <a:bodyPr>
            <a:normAutofit/>
          </a:bodyPr>
          <a:lstStyle/>
          <a:p>
            <a:r>
              <a:rPr lang="nl-NL" sz="6000" dirty="0" err="1"/>
              <a:t>giving</a:t>
            </a:r>
            <a:r>
              <a:rPr lang="nl-NL" sz="6000" dirty="0"/>
              <a:t> </a:t>
            </a:r>
            <a:r>
              <a:rPr lang="nl-NL" sz="6000" dirty="0" err="1"/>
              <a:t>directions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629842"/>
              </p:ext>
            </p:extLst>
          </p:nvPr>
        </p:nvGraphicFramePr>
        <p:xfrm>
          <a:off x="2254421" y="1247886"/>
          <a:ext cx="9487306" cy="5324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653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4743653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4755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938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 rechtdoor en dan zie je het postkantoor vanzelf.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 straight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ahead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you’ll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 office.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938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 de hoek zie je een bord met een M (van Metro) erop. Volg dat bord.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Around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corner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you’ll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 on it. Follow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519139"/>
                  </a:ext>
                </a:extLst>
              </a:tr>
              <a:tr h="938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Loop rechtdoor en je vindt het steakhouse aan je rechterhand.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Walk straight on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right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you’ll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steakhouse.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620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is een stukje verderop.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werkplek is recht voor je.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It’s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down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workplace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right in front of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938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Neem de eerste afslag links en daarna de tweede afslag rechts.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first turn on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after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second right.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313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Language </a:t>
            </a:r>
            <a:r>
              <a:rPr lang="nl-NL" dirty="0" err="1"/>
              <a:t>practice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6475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Je hebt een sollicitatiegesprek bij de Apple Store in New York maar je kan het gebouw niet vinden. Vraag een voorbijganger naar de weg.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Spreek een voorbijganger aan.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waar je de Apple Store kunt vinden.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Herhaal de aanwijzingen om te checken of je het goed hebt begrepen.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Bedank de voorbijganger en beëindig het gesprek.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Schrijf de zinnen op die je nodig hebt in dit gesprek. Oefen ze en oefen het gesprek. Bedenk manieren om het gesprek te verbeteren.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Directions</a:t>
            </a:r>
            <a:r>
              <a:rPr lang="nl-NL" sz="6000" dirty="0"/>
              <a:t> (1) - A</a:t>
            </a:r>
          </a:p>
        </p:txBody>
      </p:sp>
    </p:spTree>
    <p:extLst>
      <p:ext uri="{BB962C8B-B14F-4D97-AF65-F5344CB8AC3E}">
        <p14:creationId xmlns:p14="http://schemas.microsoft.com/office/powerpoint/2010/main" val="529715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Je loopt over straat in New York en een voorbijganger vraagt je waar hij/zij de Apple Store kan vinden. Wijs hem/haar de weg.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Begroet de voorbijganger.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Vertel hoe de voorbijganger bij de Apple Store kan komen.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Beëindig het gesprek.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400" dirty="0"/>
          </a:p>
          <a:p>
            <a:pPr>
              <a:lnSpc>
                <a:spcPct val="100000"/>
              </a:lnSpc>
            </a:pPr>
            <a:r>
              <a:rPr lang="nl-NL" sz="2400" dirty="0"/>
              <a:t>Schrijf de zinnen op die je nodig hebt in dit gesprek. Oefen ze en oefen het gesprek. Bedenk manieren om het gesprek te verbeteren.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Directions</a:t>
            </a:r>
            <a:r>
              <a:rPr lang="nl-NL" sz="6000" dirty="0"/>
              <a:t> (1) - b</a:t>
            </a:r>
          </a:p>
        </p:txBody>
      </p:sp>
    </p:spTree>
    <p:extLst>
      <p:ext uri="{BB962C8B-B14F-4D97-AF65-F5344CB8AC3E}">
        <p14:creationId xmlns:p14="http://schemas.microsoft.com/office/powerpoint/2010/main" val="2318883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Je hebt een etentje met vrienden maar kunt het restaurant niet vinden. Je vraagt de weg aan een voorbijganger.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Spreek de voorbijganger aan.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hoe je bij het restaurant komt.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Bedank de voorbijganger en beëindig het gesprek.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Directions</a:t>
            </a:r>
            <a:r>
              <a:rPr lang="nl-NL" sz="6000" dirty="0"/>
              <a:t> (2) - A</a:t>
            </a:r>
          </a:p>
        </p:txBody>
      </p:sp>
    </p:spTree>
    <p:extLst>
      <p:ext uri="{BB962C8B-B14F-4D97-AF65-F5344CB8AC3E}">
        <p14:creationId xmlns:p14="http://schemas.microsoft.com/office/powerpoint/2010/main" val="1838496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Directions</a:t>
            </a:r>
            <a:r>
              <a:rPr lang="nl-NL" sz="6000" dirty="0"/>
              <a:t> (2) - b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866A8B3-A3DE-FA4C-A62A-521F93817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665" y="2130208"/>
            <a:ext cx="7108942" cy="4727792"/>
          </a:xfrm>
          <a:prstGeom prst="rect">
            <a:avLst/>
          </a:prstGeom>
        </p:spPr>
      </p:pic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526F55E5-1CB2-E14A-8229-AFD8B2BF6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Een voorbijganger vraagt je naar de weg naar het restaurant. Wijs hem/haar de weg met onderstaand kaartje.</a:t>
            </a: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9773258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Je bent op vakantie in Perth, Australië en zit in een hostel in </a:t>
            </a:r>
            <a:r>
              <a:rPr lang="nl-NL" sz="2400" dirty="0" err="1"/>
              <a:t>Subiaco</a:t>
            </a:r>
            <a:r>
              <a:rPr lang="nl-NL" sz="2400" dirty="0"/>
              <a:t>. Je hebt een fiets gehuurd en je wilt een dagje naar het strand en een stuk langs het strand fietsen en daarna weer terug naar </a:t>
            </a:r>
            <a:r>
              <a:rPr lang="nl-NL" sz="2400" dirty="0" err="1"/>
              <a:t>Subiaco</a:t>
            </a:r>
            <a:r>
              <a:rPr lang="nl-NL" sz="2400" dirty="0"/>
              <a:t>. 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Het is 10.00 in de ochtend, je bent op het station in </a:t>
            </a:r>
            <a:r>
              <a:rPr lang="nl-NL" sz="2400" dirty="0" err="1"/>
              <a:t>Subiaco</a:t>
            </a:r>
            <a:r>
              <a:rPr lang="nl-NL" sz="2400" dirty="0"/>
              <a:t> en je wilt een trein naar </a:t>
            </a:r>
            <a:r>
              <a:rPr lang="nl-NL" sz="2400" dirty="0" err="1"/>
              <a:t>Cottesloe</a:t>
            </a:r>
            <a:r>
              <a:rPr lang="nl-NL" sz="2400" dirty="0"/>
              <a:t> nemen, daar ligt de mooiste baai. Hoe laat kun je de trein nemen? Hoe lang doet de trein erover naar </a:t>
            </a:r>
            <a:r>
              <a:rPr lang="nl-NL" sz="2400" dirty="0" err="1"/>
              <a:t>Subiaco</a:t>
            </a:r>
            <a:r>
              <a:rPr lang="nl-NL" sz="2400" dirty="0"/>
              <a:t>?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Na een paar uurtjes te hebben gezond en gezwommen op </a:t>
            </a:r>
            <a:r>
              <a:rPr lang="nl-NL" sz="2400" dirty="0" err="1"/>
              <a:t>Cottesloe</a:t>
            </a:r>
            <a:r>
              <a:rPr lang="nl-NL" sz="2400" dirty="0"/>
              <a:t> </a:t>
            </a:r>
            <a:r>
              <a:rPr lang="nl-NL" sz="2400" dirty="0" err="1"/>
              <a:t>beach</a:t>
            </a:r>
            <a:r>
              <a:rPr lang="nl-NL" sz="2400" dirty="0"/>
              <a:t> fiets je langs de kust naar </a:t>
            </a:r>
            <a:r>
              <a:rPr lang="nl-NL" sz="2400" dirty="0" err="1"/>
              <a:t>Fremantle</a:t>
            </a:r>
            <a:r>
              <a:rPr lang="nl-NL" sz="2400" dirty="0"/>
              <a:t>. Daar eet je heerlijke verse friet bij Little Creatures en bekijk je het stadje. Om 5 uur ‘s middags sta je weer op het station van </a:t>
            </a:r>
            <a:r>
              <a:rPr lang="nl-NL" sz="2400" dirty="0" err="1"/>
              <a:t>Fremantle</a:t>
            </a:r>
            <a:r>
              <a:rPr lang="nl-NL" sz="2400" dirty="0"/>
              <a:t> om de trein terug naar </a:t>
            </a:r>
            <a:r>
              <a:rPr lang="nl-NL" sz="2400" dirty="0" err="1"/>
              <a:t>Subiaco</a:t>
            </a:r>
            <a:r>
              <a:rPr lang="nl-NL" sz="2400" dirty="0"/>
              <a:t> te nemen. Hoe laat vertrekt de trein? En hoe laat komt de trein aan in </a:t>
            </a:r>
            <a:r>
              <a:rPr lang="nl-NL" sz="2400" dirty="0" err="1"/>
              <a:t>Subiaco</a:t>
            </a:r>
            <a:r>
              <a:rPr lang="nl-NL" sz="2400" dirty="0"/>
              <a:t>?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Holiday </a:t>
            </a:r>
            <a:r>
              <a:rPr lang="nl-NL" sz="6000" dirty="0" err="1"/>
              <a:t>travels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00226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4" y="343169"/>
            <a:ext cx="9574063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Speaking</a:t>
            </a:r>
            <a:r>
              <a:rPr lang="nl-NL" sz="6000" dirty="0"/>
              <a:t> test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167664" y="1459134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In week 9 </a:t>
            </a:r>
            <a:r>
              <a:rPr lang="nl-NL" sz="2400" dirty="0" err="1"/>
              <a:t>you’ll</a:t>
            </a:r>
            <a:r>
              <a:rPr lang="nl-NL" sz="2400" dirty="0"/>
              <a:t> do a </a:t>
            </a:r>
            <a:r>
              <a:rPr lang="nl-NL" sz="2400" dirty="0" err="1"/>
              <a:t>speaking</a:t>
            </a:r>
            <a:r>
              <a:rPr lang="nl-NL" sz="2400" dirty="0"/>
              <a:t> test in pairs. </a:t>
            </a:r>
            <a:r>
              <a:rPr lang="nl-NL" sz="2400" dirty="0" err="1"/>
              <a:t>During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speaking</a:t>
            </a:r>
            <a:r>
              <a:rPr lang="nl-NL" sz="2400" dirty="0"/>
              <a:t> test </a:t>
            </a:r>
            <a:r>
              <a:rPr lang="nl-NL" sz="2400" dirty="0" err="1"/>
              <a:t>you’ll</a:t>
            </a:r>
            <a:r>
              <a:rPr lang="nl-NL" sz="2400" dirty="0"/>
              <a:t> have a </a:t>
            </a:r>
            <a:r>
              <a:rPr lang="nl-NL" sz="2400" dirty="0" err="1"/>
              <a:t>conversation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a </a:t>
            </a:r>
            <a:r>
              <a:rPr lang="nl-NL" sz="2400" dirty="0" err="1"/>
              <a:t>presentation</a:t>
            </a:r>
            <a:r>
              <a:rPr lang="nl-NL" sz="2400" dirty="0"/>
              <a:t> in English.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may</a:t>
            </a:r>
            <a:r>
              <a:rPr lang="nl-NL" sz="2400" dirty="0"/>
              <a:t> </a:t>
            </a:r>
            <a:r>
              <a:rPr lang="nl-NL" sz="2400" dirty="0" err="1"/>
              <a:t>choose</a:t>
            </a:r>
            <a:r>
              <a:rPr lang="nl-NL" sz="2400" dirty="0"/>
              <a:t> </a:t>
            </a:r>
            <a:r>
              <a:rPr lang="nl-NL" sz="2400" dirty="0" err="1"/>
              <a:t>whether</a:t>
            </a:r>
            <a:r>
              <a:rPr lang="nl-NL" sz="2400" dirty="0"/>
              <a:t> </a:t>
            </a:r>
            <a:r>
              <a:rPr lang="nl-NL" sz="2400" dirty="0" err="1"/>
              <a:t>you’d</a:t>
            </a:r>
            <a:r>
              <a:rPr lang="nl-NL" sz="2400" dirty="0"/>
              <a:t> like </a:t>
            </a:r>
            <a:r>
              <a:rPr lang="nl-NL" sz="2400" dirty="0" err="1"/>
              <a:t>to</a:t>
            </a:r>
            <a:r>
              <a:rPr lang="nl-NL" sz="2400" dirty="0"/>
              <a:t> do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speaking</a:t>
            </a:r>
            <a:r>
              <a:rPr lang="nl-NL" sz="2400" dirty="0"/>
              <a:t> test at A1 or A2 level.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During</a:t>
            </a:r>
            <a:r>
              <a:rPr lang="nl-NL" sz="2400" dirty="0"/>
              <a:t> week 7 </a:t>
            </a:r>
            <a:r>
              <a:rPr lang="nl-NL" sz="2400" dirty="0" err="1"/>
              <a:t>and</a:t>
            </a:r>
            <a:r>
              <a:rPr lang="nl-NL" sz="2400" dirty="0"/>
              <a:t> week 8 </a:t>
            </a:r>
            <a:r>
              <a:rPr lang="nl-NL" sz="2400" dirty="0" err="1"/>
              <a:t>you’ll</a:t>
            </a:r>
            <a:r>
              <a:rPr lang="nl-NL" sz="2400" dirty="0"/>
              <a:t> </a:t>
            </a:r>
            <a:r>
              <a:rPr lang="nl-NL" sz="2400" dirty="0" err="1"/>
              <a:t>prepare</a:t>
            </a:r>
            <a:r>
              <a:rPr lang="nl-NL" sz="2400" dirty="0"/>
              <a:t>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test.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In </a:t>
            </a:r>
            <a:r>
              <a:rPr lang="nl-NL" sz="2400" dirty="0" err="1"/>
              <a:t>the</a:t>
            </a:r>
            <a:r>
              <a:rPr lang="nl-NL" sz="2400" dirty="0"/>
              <a:t> next slides </a:t>
            </a:r>
            <a:r>
              <a:rPr lang="nl-NL" sz="2400" dirty="0" err="1"/>
              <a:t>you’ll</a:t>
            </a:r>
            <a:r>
              <a:rPr lang="nl-NL" sz="2400" dirty="0"/>
              <a:t> </a:t>
            </a:r>
            <a:r>
              <a:rPr lang="nl-NL" sz="2400" dirty="0" err="1"/>
              <a:t>learn</a:t>
            </a:r>
            <a:r>
              <a:rPr lang="nl-NL" sz="2400" dirty="0"/>
              <a:t> </a:t>
            </a:r>
            <a:r>
              <a:rPr lang="nl-NL" sz="2400" dirty="0" err="1"/>
              <a:t>what</a:t>
            </a:r>
            <a:r>
              <a:rPr lang="nl-NL" sz="2400" dirty="0"/>
              <a:t> is </a:t>
            </a:r>
            <a:r>
              <a:rPr lang="nl-NL" sz="2400" dirty="0" err="1"/>
              <a:t>expected</a:t>
            </a:r>
            <a:r>
              <a:rPr lang="nl-NL" sz="2400" dirty="0"/>
              <a:t> </a:t>
            </a:r>
            <a:r>
              <a:rPr lang="nl-NL" sz="2400" dirty="0" err="1"/>
              <a:t>from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.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69769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Eating</a:t>
            </a:r>
            <a:r>
              <a:rPr lang="nl-NL" dirty="0"/>
              <a:t> out</a:t>
            </a:r>
          </a:p>
        </p:txBody>
      </p:sp>
    </p:spTree>
    <p:extLst>
      <p:ext uri="{BB962C8B-B14F-4D97-AF65-F5344CB8AC3E}">
        <p14:creationId xmlns:p14="http://schemas.microsoft.com/office/powerpoint/2010/main" val="3930333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>
                <a:solidFill>
                  <a:schemeClr val="tx1"/>
                </a:solidFill>
              </a:rPr>
              <a:t>Eating</a:t>
            </a:r>
            <a:r>
              <a:rPr lang="nl-NL" sz="6000" dirty="0">
                <a:solidFill>
                  <a:schemeClr val="tx1"/>
                </a:solidFill>
              </a:rPr>
              <a:t> out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771920"/>
              </p:ext>
            </p:extLst>
          </p:nvPr>
        </p:nvGraphicFramePr>
        <p:xfrm>
          <a:off x="2254422" y="1247887"/>
          <a:ext cx="9410356" cy="4185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523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5165124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Voor hoeveel personen?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people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Heeft u een reservering?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have a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reservation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519139"/>
                  </a:ext>
                </a:extLst>
              </a:tr>
              <a:tr h="317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Wilt u het menu?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like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menu?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467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Wilt u iets te drinken?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like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drink?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422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Bent u klaar om te bestellen?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ready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order?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5572316"/>
                  </a:ext>
                </a:extLst>
              </a:tr>
              <a:tr h="445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 ik de kaart zien alstublieft?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menu,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840229"/>
                  </a:ext>
                </a:extLst>
              </a:tr>
              <a:tr h="445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Mogen we nog wat te drinken bestellen?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we order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another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drink,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76497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 ik de rekening, alstublieft?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have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548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785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>
                <a:solidFill>
                  <a:schemeClr val="tx1"/>
                </a:solidFill>
              </a:rPr>
              <a:t>Eating</a:t>
            </a:r>
            <a:r>
              <a:rPr lang="nl-NL" sz="6000" dirty="0">
                <a:solidFill>
                  <a:schemeClr val="tx1"/>
                </a:solidFill>
              </a:rPr>
              <a:t> out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395951"/>
              </p:ext>
            </p:extLst>
          </p:nvPr>
        </p:nvGraphicFramePr>
        <p:xfrm>
          <a:off x="2254422" y="1247887"/>
          <a:ext cx="9410356" cy="426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523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5165124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Heeft u een tafel vrij voor vijf personen?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have a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five,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  <a:tr h="317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 wil graag de rekening.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like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check,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213984"/>
                  </a:ext>
                </a:extLst>
              </a:tr>
              <a:tr h="467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 ik met creditcard betalen?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Credit Card?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949817"/>
                  </a:ext>
                </a:extLst>
              </a:tr>
              <a:tr h="422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Kunnen we ook apart betalen?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seperately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5572316"/>
                  </a:ext>
                </a:extLst>
              </a:tr>
              <a:tr h="445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Betalen we hier of bij de kassa?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we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 at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cash register?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840229"/>
                  </a:ext>
                </a:extLst>
              </a:tr>
              <a:tr h="445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Hoeveel kost een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voor-gerecht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/hoofgerecht/nagerecht?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much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does a starter/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menu/dessert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76497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kost negentien pond en dertig cent.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That’s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nineteen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pound</a:t>
                      </a:r>
                      <a:r>
                        <a:rPr lang="nl-NL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thirty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nl-NL" sz="2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</a:t>
                      </a:r>
                      <a:r>
                        <a:rPr lang="nl-NL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548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474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Je bent met vrienden uit eten in een restaurant. Je houdt van vis en wilt een visgerecht kiezen.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Begroet de ober.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wat het visgerecht van de dag is (catch of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day</a:t>
            </a:r>
            <a:r>
              <a:rPr lang="nl-NL" sz="2400" dirty="0"/>
              <a:t>).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Vraag hoe duur het visgerecht is.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Bestel het visgerecht van de dag.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Bestel er ook een witte wijn bij.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Bedank de ober.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Schrijf de zinnen op die je nodig hebt in dit gesprek. Oefen ze en oefen het gesprek. Bedenk manieren om het gesprek te verbeteren.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Ordering </a:t>
            </a:r>
            <a:r>
              <a:rPr lang="nl-NL" sz="6000" dirty="0" err="1"/>
              <a:t>dinner</a:t>
            </a:r>
            <a:r>
              <a:rPr lang="nl-NL" sz="6000" dirty="0"/>
              <a:t> - A</a:t>
            </a:r>
          </a:p>
        </p:txBody>
      </p:sp>
    </p:spTree>
    <p:extLst>
      <p:ext uri="{BB962C8B-B14F-4D97-AF65-F5344CB8AC3E}">
        <p14:creationId xmlns:p14="http://schemas.microsoft.com/office/powerpoint/2010/main" val="16028208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Je werkt als ober/serveerster in een restaurant in Brighton en neemt de bestelling op aan een tafel.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Begroet de gasten.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Vertel dat kabeljauw (</a:t>
            </a:r>
            <a:r>
              <a:rPr lang="nl-NL" sz="2400" dirty="0" err="1"/>
              <a:t>codfish</a:t>
            </a:r>
            <a:r>
              <a:rPr lang="nl-NL" sz="2400" dirty="0"/>
              <a:t>) het visgerecht van de dag is (catch of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day</a:t>
            </a:r>
            <a:r>
              <a:rPr lang="nl-NL" sz="2400" dirty="0"/>
              <a:t>).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Vertel dat het gerecht 14,25 pond kost.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Herhaal de complete bestelling.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Reageer met ‘graag gedaan’ op het bedankje van de gast.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Schrijf de zinnen op die je nodig hebt in dit gesprek. Oefen ze en oefen het gesprek. Bedenk manieren om het gesprek te verbeteren.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Ordering </a:t>
            </a:r>
            <a:r>
              <a:rPr lang="nl-NL" sz="6000" dirty="0" err="1"/>
              <a:t>dinner</a:t>
            </a:r>
            <a:r>
              <a:rPr lang="nl-NL" sz="6000" dirty="0"/>
              <a:t> - B</a:t>
            </a:r>
          </a:p>
        </p:txBody>
      </p:sp>
    </p:spTree>
    <p:extLst>
      <p:ext uri="{BB962C8B-B14F-4D97-AF65-F5344CB8AC3E}">
        <p14:creationId xmlns:p14="http://schemas.microsoft.com/office/powerpoint/2010/main" val="11712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4" y="343169"/>
            <a:ext cx="9574063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conversation</a:t>
            </a:r>
            <a:r>
              <a:rPr lang="nl-NL" sz="6000" dirty="0"/>
              <a:t> - </a:t>
            </a:r>
            <a:r>
              <a:rPr lang="nl-NL" sz="6000" dirty="0" err="1"/>
              <a:t>preparation</a:t>
            </a:r>
            <a:endParaRPr lang="nl-NL" sz="600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167664" y="1459134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Study</a:t>
            </a:r>
            <a:r>
              <a:rPr lang="nl-NL" sz="2400" dirty="0"/>
              <a:t> </a:t>
            </a:r>
            <a:r>
              <a:rPr lang="nl-NL" sz="2400" dirty="0" err="1"/>
              <a:t>all</a:t>
            </a:r>
            <a:r>
              <a:rPr lang="nl-NL" sz="2400" dirty="0"/>
              <a:t> </a:t>
            </a:r>
            <a:r>
              <a:rPr lang="nl-NL" sz="2400" dirty="0" err="1"/>
              <a:t>sentences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vocabulary</a:t>
            </a:r>
            <a:r>
              <a:rPr lang="nl-NL" sz="2400" dirty="0"/>
              <a:t> </a:t>
            </a:r>
            <a:r>
              <a:rPr lang="nl-NL" sz="2400" dirty="0" err="1"/>
              <a:t>lists</a:t>
            </a:r>
            <a:r>
              <a:rPr lang="nl-NL" sz="2400" dirty="0"/>
              <a:t> on </a:t>
            </a:r>
            <a:r>
              <a:rPr lang="nl-NL" sz="2400" dirty="0" err="1"/>
              <a:t>the</a:t>
            </a:r>
            <a:r>
              <a:rPr lang="nl-NL" sz="2400" dirty="0"/>
              <a:t> Wiki (A1 or A2).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Find</a:t>
            </a:r>
            <a:r>
              <a:rPr lang="nl-NL" sz="2400" dirty="0"/>
              <a:t> a </a:t>
            </a:r>
            <a:r>
              <a:rPr lang="nl-NL" sz="2400" dirty="0" err="1"/>
              <a:t>speaking</a:t>
            </a:r>
            <a:r>
              <a:rPr lang="nl-NL" sz="2400" dirty="0"/>
              <a:t> partner.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Practise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speech cards on </a:t>
            </a:r>
            <a:r>
              <a:rPr lang="nl-NL" sz="2400" dirty="0" err="1"/>
              <a:t>the</a:t>
            </a:r>
            <a:r>
              <a:rPr lang="nl-NL" sz="2400" dirty="0"/>
              <a:t> Wiki, </a:t>
            </a:r>
            <a:r>
              <a:rPr lang="nl-NL" sz="2400" dirty="0" err="1"/>
              <a:t>improvise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elaborate</a:t>
            </a:r>
            <a:r>
              <a:rPr lang="nl-NL" sz="2400" dirty="0"/>
              <a:t> on </a:t>
            </a:r>
            <a:r>
              <a:rPr lang="nl-NL" sz="2400" dirty="0" err="1"/>
              <a:t>the</a:t>
            </a:r>
            <a:r>
              <a:rPr lang="nl-NL" sz="2400" dirty="0"/>
              <a:t> topic (</a:t>
            </a:r>
            <a:r>
              <a:rPr lang="nl-NL" sz="2400" dirty="0" err="1"/>
              <a:t>try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talk more </a:t>
            </a:r>
            <a:r>
              <a:rPr lang="nl-NL" sz="2400" dirty="0" err="1"/>
              <a:t>about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topic </a:t>
            </a:r>
            <a:r>
              <a:rPr lang="nl-NL" sz="2400" dirty="0" err="1"/>
              <a:t>when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finish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speech card).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Record </a:t>
            </a:r>
            <a:r>
              <a:rPr lang="nl-NL" sz="2400" dirty="0" err="1"/>
              <a:t>and</a:t>
            </a:r>
            <a:r>
              <a:rPr lang="nl-NL" sz="2400" dirty="0"/>
              <a:t> upload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conversations</a:t>
            </a:r>
            <a:r>
              <a:rPr lang="nl-NL" sz="2400" dirty="0"/>
              <a:t> </a:t>
            </a:r>
            <a:r>
              <a:rPr lang="nl-NL" sz="2400" dirty="0" err="1"/>
              <a:t>for</a:t>
            </a:r>
            <a:r>
              <a:rPr lang="nl-NL" sz="2400" dirty="0"/>
              <a:t> feedback.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During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test </a:t>
            </a:r>
            <a:r>
              <a:rPr lang="nl-NL" sz="2400" dirty="0" err="1"/>
              <a:t>you’ll</a:t>
            </a:r>
            <a:r>
              <a:rPr lang="nl-NL" sz="2400" dirty="0"/>
              <a:t> </a:t>
            </a:r>
            <a:r>
              <a:rPr lang="nl-NL" sz="2400" dirty="0" err="1"/>
              <a:t>find</a:t>
            </a:r>
            <a:r>
              <a:rPr lang="nl-NL" sz="2400" dirty="0"/>
              <a:t> out </a:t>
            </a:r>
            <a:r>
              <a:rPr lang="nl-NL" sz="2400" dirty="0" err="1"/>
              <a:t>the</a:t>
            </a:r>
            <a:r>
              <a:rPr lang="nl-NL" sz="2400" dirty="0"/>
              <a:t> topic of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conversation</a:t>
            </a:r>
            <a:r>
              <a:rPr lang="nl-NL" sz="2400" dirty="0"/>
              <a:t>. The </a:t>
            </a:r>
            <a:r>
              <a:rPr lang="nl-NL" sz="2400" dirty="0" err="1"/>
              <a:t>conversation</a:t>
            </a:r>
            <a:r>
              <a:rPr lang="nl-NL" sz="2400" dirty="0"/>
              <a:t> </a:t>
            </a:r>
            <a:r>
              <a:rPr lang="nl-NL" sz="2400" dirty="0" err="1"/>
              <a:t>will</a:t>
            </a:r>
            <a:r>
              <a:rPr lang="nl-NL" sz="2400" dirty="0"/>
              <a:t> take 4 minutes. </a:t>
            </a:r>
            <a:endParaRPr lang="nl-NL" sz="3200" dirty="0"/>
          </a:p>
          <a:p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02589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4" y="343169"/>
            <a:ext cx="9574063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presentation</a:t>
            </a:r>
            <a:r>
              <a:rPr lang="nl-NL" sz="6000" dirty="0"/>
              <a:t> - </a:t>
            </a:r>
            <a:r>
              <a:rPr lang="nl-NL" sz="6000" dirty="0" err="1"/>
              <a:t>preparation</a:t>
            </a:r>
            <a:endParaRPr lang="nl-NL" sz="600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167664" y="1459134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Choose</a:t>
            </a:r>
            <a:r>
              <a:rPr lang="nl-NL" sz="2400" dirty="0"/>
              <a:t> a topic </a:t>
            </a:r>
            <a:r>
              <a:rPr lang="nl-NL" sz="2400" dirty="0" err="1"/>
              <a:t>for</a:t>
            </a:r>
            <a:r>
              <a:rPr lang="nl-NL" sz="2400" dirty="0"/>
              <a:t> a duo </a:t>
            </a:r>
            <a:r>
              <a:rPr lang="nl-NL" sz="2400" dirty="0" err="1"/>
              <a:t>presentation</a:t>
            </a:r>
            <a:r>
              <a:rPr lang="nl-NL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Prepare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presentation</a:t>
            </a:r>
            <a:r>
              <a:rPr lang="nl-NL" sz="2400" dirty="0"/>
              <a:t> </a:t>
            </a:r>
            <a:r>
              <a:rPr lang="nl-NL" sz="2400" dirty="0" err="1"/>
              <a:t>using</a:t>
            </a:r>
            <a:r>
              <a:rPr lang="nl-NL" sz="2400" dirty="0"/>
              <a:t> a PowerPoint </a:t>
            </a:r>
            <a:r>
              <a:rPr lang="nl-NL" sz="2400" dirty="0" err="1"/>
              <a:t>with</a:t>
            </a:r>
            <a:r>
              <a:rPr lang="nl-NL" sz="2400" dirty="0"/>
              <a:t> 4 slides, </a:t>
            </a:r>
            <a:r>
              <a:rPr lang="nl-NL" sz="2400" dirty="0" err="1"/>
              <a:t>containing</a:t>
            </a:r>
            <a:r>
              <a:rPr lang="nl-NL" sz="2400" dirty="0"/>
              <a:t> no </a:t>
            </a:r>
            <a:r>
              <a:rPr lang="nl-NL" sz="2400" dirty="0" err="1"/>
              <a:t>words</a:t>
            </a:r>
            <a:r>
              <a:rPr lang="nl-NL" sz="2400" dirty="0"/>
              <a:t>, </a:t>
            </a:r>
            <a:r>
              <a:rPr lang="nl-NL" sz="2400" dirty="0" err="1"/>
              <a:t>just</a:t>
            </a:r>
            <a:r>
              <a:rPr lang="nl-NL" sz="2400" dirty="0"/>
              <a:t> </a:t>
            </a:r>
            <a:r>
              <a:rPr lang="nl-NL" sz="2400" dirty="0" err="1"/>
              <a:t>photos</a:t>
            </a:r>
            <a:r>
              <a:rPr lang="nl-NL" sz="2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Each</a:t>
            </a:r>
            <a:r>
              <a:rPr lang="nl-NL" sz="2400" dirty="0"/>
              <a:t> slide </a:t>
            </a:r>
            <a:r>
              <a:rPr lang="nl-NL" sz="2400" dirty="0" err="1"/>
              <a:t>contains</a:t>
            </a:r>
            <a:r>
              <a:rPr lang="nl-NL" sz="2400" dirty="0"/>
              <a:t> </a:t>
            </a:r>
            <a:r>
              <a:rPr lang="nl-NL" sz="2400" dirty="0" err="1"/>
              <a:t>one</a:t>
            </a:r>
            <a:r>
              <a:rPr lang="nl-NL" sz="2400" dirty="0"/>
              <a:t> sub-topic.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Practise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presentation</a:t>
            </a:r>
            <a:r>
              <a:rPr lang="nl-NL" sz="2400" dirty="0"/>
              <a:t> </a:t>
            </a:r>
            <a:r>
              <a:rPr lang="nl-NL" sz="2400" dirty="0" err="1"/>
              <a:t>with</a:t>
            </a:r>
            <a:r>
              <a:rPr lang="nl-NL" sz="2400" dirty="0"/>
              <a:t> a </a:t>
            </a:r>
            <a:r>
              <a:rPr lang="nl-NL" sz="2400" dirty="0" err="1"/>
              <a:t>total</a:t>
            </a:r>
            <a:r>
              <a:rPr lang="nl-NL" sz="2400" dirty="0"/>
              <a:t> of 4 minutes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each</a:t>
            </a:r>
            <a:r>
              <a:rPr lang="nl-NL" sz="2400" dirty="0"/>
              <a:t> of </a:t>
            </a:r>
            <a:r>
              <a:rPr lang="nl-NL" sz="2400" dirty="0" err="1"/>
              <a:t>you</a:t>
            </a:r>
            <a:r>
              <a:rPr lang="nl-NL" sz="2400" dirty="0"/>
              <a:t> presenting </a:t>
            </a:r>
            <a:r>
              <a:rPr lang="nl-NL" sz="2400" dirty="0" err="1"/>
              <a:t>two</a:t>
            </a:r>
            <a:r>
              <a:rPr lang="nl-NL" sz="2400" dirty="0"/>
              <a:t> slides.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263728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565" y="343169"/>
            <a:ext cx="8128000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Schedule: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08E6469B-1CF2-1247-94C5-A9CDE3B86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73047"/>
              </p:ext>
            </p:extLst>
          </p:nvPr>
        </p:nvGraphicFramePr>
        <p:xfrm>
          <a:off x="2073564" y="1280775"/>
          <a:ext cx="81280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472">
                  <a:extLst>
                    <a:ext uri="{9D8B030D-6E8A-4147-A177-3AD203B41FA5}">
                      <a16:colId xmlns:a16="http://schemas.microsoft.com/office/drawing/2014/main" val="2567772724"/>
                    </a:ext>
                  </a:extLst>
                </a:gridCol>
                <a:gridCol w="6585528">
                  <a:extLst>
                    <a:ext uri="{9D8B030D-6E8A-4147-A177-3AD203B41FA5}">
                      <a16:colId xmlns:a16="http://schemas.microsoft.com/office/drawing/2014/main" val="3853975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Lesson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626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Tue</a:t>
                      </a:r>
                      <a:r>
                        <a:rPr lang="nl-NL" sz="2400" dirty="0"/>
                        <a:t> 5/1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Assignment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explanation</a:t>
                      </a:r>
                      <a:r>
                        <a:rPr lang="nl-NL" sz="2400" dirty="0"/>
                        <a:t> &amp; start </a:t>
                      </a:r>
                      <a:r>
                        <a:rPr lang="nl-NL" sz="2400" dirty="0" err="1"/>
                        <a:t>preparation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060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Thu</a:t>
                      </a:r>
                      <a:r>
                        <a:rPr lang="nl-NL" sz="2400" dirty="0"/>
                        <a:t> 7/1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Preparing </a:t>
                      </a:r>
                      <a:r>
                        <a:rPr lang="nl-NL" sz="2400" dirty="0" err="1"/>
                        <a:t>presentation</a:t>
                      </a:r>
                      <a:r>
                        <a:rPr lang="nl-NL" sz="2400" dirty="0"/>
                        <a:t> &amp; </a:t>
                      </a:r>
                      <a:r>
                        <a:rPr lang="nl-NL" sz="2400" dirty="0" err="1"/>
                        <a:t>studying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for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conversation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384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Tue</a:t>
                      </a:r>
                      <a:r>
                        <a:rPr lang="nl-NL" sz="2400" dirty="0"/>
                        <a:t> 12/1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Handing</a:t>
                      </a:r>
                      <a:r>
                        <a:rPr lang="nl-NL" sz="2400" dirty="0"/>
                        <a:t> in </a:t>
                      </a:r>
                      <a:r>
                        <a:rPr lang="nl-NL" sz="2400" dirty="0" err="1"/>
                        <a:t>presentation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for</a:t>
                      </a:r>
                      <a:r>
                        <a:rPr lang="nl-NL" sz="2400" dirty="0"/>
                        <a:t> feedback &amp; </a:t>
                      </a:r>
                      <a:r>
                        <a:rPr lang="nl-NL" sz="2400" dirty="0" err="1"/>
                        <a:t>studying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for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conversation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26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Thu</a:t>
                      </a:r>
                      <a:r>
                        <a:rPr lang="nl-NL" sz="2400" dirty="0"/>
                        <a:t> 14/1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Practising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conversation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and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presentation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638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Tue</a:t>
                      </a:r>
                      <a:r>
                        <a:rPr lang="nl-NL" sz="2400" dirty="0"/>
                        <a:t> 19/1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Speaking</a:t>
                      </a:r>
                      <a:r>
                        <a:rPr lang="nl-NL" sz="2400" dirty="0"/>
                        <a:t> test </a:t>
                      </a:r>
                      <a:r>
                        <a:rPr lang="nl-NL" sz="2400" dirty="0" err="1"/>
                        <a:t>groups</a:t>
                      </a:r>
                      <a:r>
                        <a:rPr lang="nl-NL" sz="2400" dirty="0"/>
                        <a:t> 1-3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134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Thu</a:t>
                      </a:r>
                      <a:r>
                        <a:rPr lang="nl-NL" sz="2400" dirty="0"/>
                        <a:t> 21/1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Speaking</a:t>
                      </a:r>
                      <a:r>
                        <a:rPr lang="nl-NL" sz="2400" dirty="0"/>
                        <a:t> test </a:t>
                      </a:r>
                      <a:r>
                        <a:rPr lang="nl-NL" sz="2400" dirty="0" err="1"/>
                        <a:t>groups</a:t>
                      </a:r>
                      <a:r>
                        <a:rPr lang="nl-NL" sz="2400" dirty="0"/>
                        <a:t> 4-6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92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FA035B34-1907-704B-A9CE-8F527ACB6B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579637"/>
              </p:ext>
            </p:extLst>
          </p:nvPr>
        </p:nvGraphicFramePr>
        <p:xfrm>
          <a:off x="2073565" y="1447030"/>
          <a:ext cx="7548418" cy="434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8418">
                  <a:extLst>
                    <a:ext uri="{9D8B030D-6E8A-4147-A177-3AD203B41FA5}">
                      <a16:colId xmlns:a16="http://schemas.microsoft.com/office/drawing/2014/main" val="4107393170"/>
                    </a:ext>
                  </a:extLst>
                </a:gridCol>
              </a:tblGrid>
              <a:tr h="942072">
                <a:tc>
                  <a:txBody>
                    <a:bodyPr/>
                    <a:lstStyle/>
                    <a:p>
                      <a:r>
                        <a:rPr lang="nl-NL" sz="2400" dirty="0"/>
                        <a:t>A1 Onderdelen waarop je wordt beoordeeld (ook tijdens het examen):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171802"/>
                  </a:ext>
                </a:extLst>
              </a:tr>
              <a:tr h="382063">
                <a:tc>
                  <a:txBody>
                    <a:bodyPr/>
                    <a:lstStyle/>
                    <a:p>
                      <a:r>
                        <a:rPr lang="nl-NL" sz="2400" dirty="0"/>
                        <a:t>Samenhang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884146"/>
                  </a:ext>
                </a:extLst>
              </a:tr>
              <a:tr h="382063">
                <a:tc>
                  <a:txBody>
                    <a:bodyPr/>
                    <a:lstStyle/>
                    <a:p>
                      <a:r>
                        <a:rPr lang="nl-NL" sz="2400" dirty="0"/>
                        <a:t>Woordenschat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43045"/>
                  </a:ext>
                </a:extLst>
              </a:tr>
              <a:tr h="382063">
                <a:tc>
                  <a:txBody>
                    <a:bodyPr/>
                    <a:lstStyle/>
                    <a:p>
                      <a:r>
                        <a:rPr lang="nl-NL" sz="2400" dirty="0"/>
                        <a:t>Productiestrategieën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704194"/>
                  </a:ext>
                </a:extLst>
              </a:tr>
              <a:tr h="382063">
                <a:tc>
                  <a:txBody>
                    <a:bodyPr/>
                    <a:lstStyle/>
                    <a:p>
                      <a:r>
                        <a:rPr lang="nl-NL" sz="2400" dirty="0"/>
                        <a:t>Grammaticale correctheid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087213"/>
                  </a:ext>
                </a:extLst>
              </a:tr>
              <a:tr h="382063">
                <a:tc>
                  <a:txBody>
                    <a:bodyPr/>
                    <a:lstStyle/>
                    <a:p>
                      <a:r>
                        <a:rPr lang="nl-NL" sz="2400" dirty="0" err="1"/>
                        <a:t>Vloeiendheid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136502"/>
                  </a:ext>
                </a:extLst>
              </a:tr>
              <a:tr h="382063">
                <a:tc>
                  <a:txBody>
                    <a:bodyPr/>
                    <a:lstStyle/>
                    <a:p>
                      <a:r>
                        <a:rPr lang="nl-NL" sz="2400" dirty="0"/>
                        <a:t>Uitspraak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063728"/>
                  </a:ext>
                </a:extLst>
              </a:tr>
              <a:tr h="659450">
                <a:tc>
                  <a:txBody>
                    <a:bodyPr/>
                    <a:lstStyle/>
                    <a:p>
                      <a:r>
                        <a:rPr lang="nl-NL" sz="2400" dirty="0"/>
                        <a:t>Afstemming van taalgebruik op doel en publiek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906751"/>
                  </a:ext>
                </a:extLst>
              </a:tr>
            </a:tbl>
          </a:graphicData>
        </a:graphic>
      </p:graphicFrame>
      <p:sp>
        <p:nvSpPr>
          <p:cNvPr id="4" name="Titel 1">
            <a:extLst>
              <a:ext uri="{FF2B5EF4-FFF2-40B4-BE49-F238E27FC236}">
                <a16:creationId xmlns:a16="http://schemas.microsoft.com/office/drawing/2014/main" id="{69CBEA39-0CB8-2048-B372-3201E3497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565" y="343169"/>
            <a:ext cx="8128000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Beoordeling:</a:t>
            </a:r>
          </a:p>
        </p:txBody>
      </p:sp>
    </p:spTree>
    <p:extLst>
      <p:ext uri="{BB962C8B-B14F-4D97-AF65-F5344CB8AC3E}">
        <p14:creationId xmlns:p14="http://schemas.microsoft.com/office/powerpoint/2010/main" val="329780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189F6312-EEE5-654A-A425-8A92DB54DC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59526" y="374072"/>
          <a:ext cx="9799965" cy="618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1000">
                  <a:extLst>
                    <a:ext uri="{9D8B030D-6E8A-4147-A177-3AD203B41FA5}">
                      <a16:colId xmlns:a16="http://schemas.microsoft.com/office/drawing/2014/main" val="4264005914"/>
                    </a:ext>
                  </a:extLst>
                </a:gridCol>
                <a:gridCol w="852055">
                  <a:extLst>
                    <a:ext uri="{9D8B030D-6E8A-4147-A177-3AD203B41FA5}">
                      <a16:colId xmlns:a16="http://schemas.microsoft.com/office/drawing/2014/main" val="1741692852"/>
                    </a:ext>
                  </a:extLst>
                </a:gridCol>
                <a:gridCol w="623454">
                  <a:extLst>
                    <a:ext uri="{9D8B030D-6E8A-4147-A177-3AD203B41FA5}">
                      <a16:colId xmlns:a16="http://schemas.microsoft.com/office/drawing/2014/main" val="2101202971"/>
                    </a:ext>
                  </a:extLst>
                </a:gridCol>
                <a:gridCol w="623456">
                  <a:extLst>
                    <a:ext uri="{9D8B030D-6E8A-4147-A177-3AD203B41FA5}">
                      <a16:colId xmlns:a16="http://schemas.microsoft.com/office/drawing/2014/main" val="1105683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1" dirty="0">
                          <a:solidFill>
                            <a:schemeClr val="bg1"/>
                          </a:solidFill>
                          <a:effectLst/>
                        </a:rPr>
                        <a:t>A2: Onderdeel</a:t>
                      </a:r>
                      <a:endParaRPr lang="nl-NL" sz="2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Voldoende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Goed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Excellent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98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SAM= Samenhang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(opbouw met voegwoorden -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because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, but, 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this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etc.)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2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426212"/>
                  </a:ext>
                </a:extLst>
              </a:tr>
              <a:tr h="124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Ws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Bereik en beheersing van de woordenschat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(voldoende woordenschat om je te redden bij belangrijke levensbehoeften &amp; minimaal goed gebruik van lidwoorden a/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0844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Prod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Productiestrategieën 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(je kunt de presentatie gaande houden door bijv. een woord waarvan je de Engelse term niet kent in het Engels te beschrijven)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085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Gr= Grammaticale correctheid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(woordvolgorde meestal correct en werkwoordsvormen meestal correct bij veel voorkomende werkwoorden)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413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Vl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</a:t>
                      </a: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Vloeiendheid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l-NL" sz="2100" b="0" i="0" dirty="0">
                          <a:solidFill>
                            <a:schemeClr val="bg1"/>
                          </a:solidFill>
                          <a:effectLst/>
                        </a:rPr>
                        <a:t> (je spreektempo is vrij laag, maar  je gebruikt korte zinsdelen met voldoende gemak)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82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Uit= Uitspraak </a:t>
                      </a:r>
                      <a:r>
                        <a:rPr lang="nl-NL" sz="2100" b="0" i="0" dirty="0">
                          <a:solidFill>
                            <a:schemeClr val="bg1"/>
                          </a:solidFill>
                          <a:effectLst/>
                        </a:rPr>
                        <a:t> (je bent over het algemeen duidelijk verstaanbaar, ondanks een accent)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2430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DOEL= Afstemming taalgebruik op doel en publiek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(gebruik van beleefdheidsvormen)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5348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1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5610113"/>
          </a:xfrm>
        </p:spPr>
        <p:txBody>
          <a:bodyPr>
            <a:noAutofit/>
          </a:bodyPr>
          <a:lstStyle/>
          <a:p>
            <a:r>
              <a:rPr lang="nl-NL" sz="3200" dirty="0"/>
              <a:t>Het was veel werk.</a:t>
            </a:r>
          </a:p>
          <a:p>
            <a:r>
              <a:rPr lang="nl-NL" sz="3200" i="1" dirty="0"/>
              <a:t>It was </a:t>
            </a:r>
            <a:r>
              <a:rPr lang="nl-NL" sz="3200" i="1" dirty="0" err="1"/>
              <a:t>much</a:t>
            </a:r>
            <a:r>
              <a:rPr lang="nl-NL" sz="3200" i="1" dirty="0"/>
              <a:t>/a lot of </a:t>
            </a:r>
            <a:r>
              <a:rPr lang="nl-NL" sz="3200" i="1" dirty="0" err="1"/>
              <a:t>work</a:t>
            </a:r>
            <a:r>
              <a:rPr lang="nl-NL" sz="3200" i="1" dirty="0"/>
              <a:t>.</a:t>
            </a:r>
          </a:p>
          <a:p>
            <a:endParaRPr lang="nl-NL" sz="800" dirty="0"/>
          </a:p>
          <a:p>
            <a:r>
              <a:rPr lang="nl-NL" sz="3200" dirty="0"/>
              <a:t>Hij heeft niet veel geld.</a:t>
            </a:r>
          </a:p>
          <a:p>
            <a:r>
              <a:rPr lang="nl-NL" sz="3200" i="1" dirty="0"/>
              <a:t>He </a:t>
            </a:r>
            <a:r>
              <a:rPr lang="nl-NL" sz="3200" i="1" dirty="0" err="1"/>
              <a:t>doesn’t</a:t>
            </a:r>
            <a:r>
              <a:rPr lang="nl-NL" sz="3200" i="1" dirty="0"/>
              <a:t> have </a:t>
            </a:r>
            <a:r>
              <a:rPr lang="nl-NL" sz="3200" i="1" dirty="0" err="1"/>
              <a:t>much</a:t>
            </a:r>
            <a:r>
              <a:rPr lang="nl-NL" sz="3200" i="1" dirty="0"/>
              <a:t>/a lot of money.</a:t>
            </a:r>
          </a:p>
          <a:p>
            <a:endParaRPr lang="nl-NL" sz="800" dirty="0"/>
          </a:p>
          <a:p>
            <a:r>
              <a:rPr lang="nl-NL" sz="3200" dirty="0"/>
              <a:t>Heb je veel gegeten?</a:t>
            </a:r>
          </a:p>
          <a:p>
            <a:r>
              <a:rPr lang="nl-NL" sz="3200" i="1" dirty="0" err="1"/>
              <a:t>Did</a:t>
            </a:r>
            <a:r>
              <a:rPr lang="nl-NL" sz="3200" i="1" dirty="0"/>
              <a:t> </a:t>
            </a:r>
            <a:r>
              <a:rPr lang="nl-NL" sz="3200" i="1" dirty="0" err="1"/>
              <a:t>you</a:t>
            </a:r>
            <a:r>
              <a:rPr lang="nl-NL" sz="3200" i="1" dirty="0"/>
              <a:t> </a:t>
            </a:r>
            <a:r>
              <a:rPr lang="nl-NL" sz="3200" i="1" dirty="0" err="1"/>
              <a:t>eat</a:t>
            </a:r>
            <a:r>
              <a:rPr lang="nl-NL" sz="3200" i="1" dirty="0"/>
              <a:t> </a:t>
            </a:r>
            <a:r>
              <a:rPr lang="nl-NL" sz="3200" i="1" dirty="0" err="1"/>
              <a:t>much</a:t>
            </a:r>
            <a:r>
              <a:rPr lang="nl-NL" sz="3200" i="1" dirty="0"/>
              <a:t>/a lot?</a:t>
            </a:r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Exercise</a:t>
            </a:r>
            <a:r>
              <a:rPr lang="nl-NL" sz="6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44673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21704</TotalTime>
  <Words>2721</Words>
  <Application>Microsoft Macintosh PowerPoint</Application>
  <PresentationFormat>Breedbeeld</PresentationFormat>
  <Paragraphs>431</Paragraphs>
  <Slides>34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42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A1 conversation &amp; speaking</vt:lpstr>
      <vt:lpstr>Speaking Test conversation &amp; presentation</vt:lpstr>
      <vt:lpstr>Speaking test</vt:lpstr>
      <vt:lpstr>conversation - preparation</vt:lpstr>
      <vt:lpstr>presentation - preparation</vt:lpstr>
      <vt:lpstr>Schedule:</vt:lpstr>
      <vt:lpstr>Beoordeling:</vt:lpstr>
      <vt:lpstr>PowerPoint-presentatie</vt:lpstr>
      <vt:lpstr>Exercise:</vt:lpstr>
      <vt:lpstr>Exercise:</vt:lpstr>
      <vt:lpstr>voorzetsels</vt:lpstr>
      <vt:lpstr>PowerPoint-presentatie</vt:lpstr>
      <vt:lpstr>PowerPoint-presentatie</vt:lpstr>
      <vt:lpstr>rangtelwoorden</vt:lpstr>
      <vt:lpstr>telwoord - rangtelwoord</vt:lpstr>
      <vt:lpstr>Telling time</vt:lpstr>
      <vt:lpstr>Doing business</vt:lpstr>
      <vt:lpstr>I don’t understand</vt:lpstr>
      <vt:lpstr>Travelling</vt:lpstr>
      <vt:lpstr>Travelling</vt:lpstr>
      <vt:lpstr>Asking for directions</vt:lpstr>
      <vt:lpstr>Asking for directions</vt:lpstr>
      <vt:lpstr>giving directions</vt:lpstr>
      <vt:lpstr>Language practice</vt:lpstr>
      <vt:lpstr>Directions (1) - A</vt:lpstr>
      <vt:lpstr>Directions (1) - b</vt:lpstr>
      <vt:lpstr>Directions (2) - A</vt:lpstr>
      <vt:lpstr>Directions (2) - b</vt:lpstr>
      <vt:lpstr>Holiday travels</vt:lpstr>
      <vt:lpstr>Eating out</vt:lpstr>
      <vt:lpstr>Eating out</vt:lpstr>
      <vt:lpstr>Eating out</vt:lpstr>
      <vt:lpstr>Ordering dinner - A</vt:lpstr>
      <vt:lpstr>Ordering dinner - B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164</cp:revision>
  <cp:lastPrinted>2020-11-12T13:33:30Z</cp:lastPrinted>
  <dcterms:created xsi:type="dcterms:W3CDTF">2020-09-03T05:43:53Z</dcterms:created>
  <dcterms:modified xsi:type="dcterms:W3CDTF">2021-01-04T12:47:57Z</dcterms:modified>
</cp:coreProperties>
</file>